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7" r:id="rId2"/>
    <p:sldId id="256" r:id="rId3"/>
    <p:sldId id="268" r:id="rId4"/>
    <p:sldId id="269" r:id="rId5"/>
    <p:sldId id="270" r:id="rId6"/>
    <p:sldId id="271" r:id="rId7"/>
    <p:sldId id="272" r:id="rId8"/>
    <p:sldId id="274" r:id="rId9"/>
    <p:sldId id="273" r:id="rId10"/>
    <p:sldId id="275" r:id="rId11"/>
    <p:sldId id="267" r:id="rId12"/>
    <p:sldId id="276" r:id="rId13"/>
    <p:sldId id="277" r:id="rId14"/>
    <p:sldId id="278" r:id="rId15"/>
    <p:sldId id="279" r:id="rId16"/>
    <p:sldId id="300" r:id="rId17"/>
    <p:sldId id="301" r:id="rId18"/>
    <p:sldId id="26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747"/>
    <a:srgbClr val="FFD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52" y="1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02AC4F-491F-4B74-9BFE-59958C279FB9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4B2B94-D3A8-40A0-8959-BE7090306B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338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E27A7-5F22-4FD5-BC30-A060BDE9DAC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380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47394-3912-4959-8CA5-D15C55C7C9A6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3349-6CA8-49F0-AA27-7379B05F9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548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47394-3912-4959-8CA5-D15C55C7C9A6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A3349-6CA8-49F0-AA27-7379B05F9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6248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2ABBC9B-7954-2F67-ABF2-97B5D16A5505}"/>
              </a:ext>
            </a:extLst>
          </p:cNvPr>
          <p:cNvSpPr/>
          <p:nvPr/>
        </p:nvSpPr>
        <p:spPr>
          <a:xfrm>
            <a:off x="586509" y="3824721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5469870" y="4066222"/>
            <a:ext cx="12522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컴퓨터공학과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9" y="3015666"/>
            <a:ext cx="11018982" cy="63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9</a:t>
            </a:r>
            <a:r>
              <a:rPr lang="ko-KR" altLang="en-US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월 </a:t>
            </a:r>
            <a:r>
              <a:rPr lang="en-US" altLang="ko-KR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Overview</a:t>
            </a:r>
            <a:r>
              <a:rPr lang="ko-KR" altLang="en-US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및 </a:t>
            </a:r>
            <a:r>
              <a:rPr lang="en-US" altLang="ko-KR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10</a:t>
            </a:r>
            <a:r>
              <a:rPr lang="ko-KR" altLang="en-US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월 논문 계획</a:t>
            </a:r>
            <a:endParaRPr lang="en-US" altLang="ko-KR" sz="32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DE75B8-8CB6-AF63-CD2D-56C47A91A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503" y="6153133"/>
            <a:ext cx="2270991" cy="30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43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9</a:t>
            </a:r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C8047-BD59-0666-C6FB-1B531359B00E}"/>
              </a:ext>
            </a:extLst>
          </p:cNvPr>
          <p:cNvSpPr txBox="1"/>
          <p:nvPr/>
        </p:nvSpPr>
        <p:spPr>
          <a:xfrm>
            <a:off x="586508" y="1431946"/>
            <a:ext cx="11018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semantic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클래스 내에서만</a:t>
            </a: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K-Means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진행</a:t>
            </a: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0C1C02-EEBB-F50E-F74E-C53001CB9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8E2915B-0066-E29B-04ED-A0E44A4CE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556" y="1060960"/>
            <a:ext cx="7544934" cy="488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547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9</a:t>
            </a:r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0C1C02-EEBB-F50E-F74E-C53001CB9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E0EDD3-322B-D91A-4823-E8DD472C39E6}"/>
              </a:ext>
            </a:extLst>
          </p:cNvPr>
          <p:cNvSpPr txBox="1"/>
          <p:nvPr/>
        </p:nvSpPr>
        <p:spPr>
          <a:xfrm>
            <a:off x="586508" y="1437370"/>
            <a:ext cx="1101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대학원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‘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시계열 분석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’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강의 수강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44C454-0A66-F0BE-D7F2-C94E86B58EFF}"/>
              </a:ext>
            </a:extLst>
          </p:cNvPr>
          <p:cNvSpPr txBox="1"/>
          <p:nvPr/>
        </p:nvSpPr>
        <p:spPr>
          <a:xfrm>
            <a:off x="586508" y="2052734"/>
            <a:ext cx="1101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중간고사 대체 과제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: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논문 리뷰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PPT(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오늘 발표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)</a:t>
            </a:r>
            <a:endParaRPr lang="ko-KR" altLang="en-US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08C179-12B0-B229-2107-154D10A9F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919" y="2538613"/>
            <a:ext cx="8212162" cy="358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77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10</a:t>
            </a:r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월</a:t>
            </a:r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(</a:t>
            </a:r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제주 학회 논문 계획</a:t>
            </a:r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)</a:t>
            </a:r>
            <a:endParaRPr lang="ko-KR" altLang="en-US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0C1C02-EEBB-F50E-F74E-C53001CB9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44C454-0A66-F0BE-D7F2-C94E86B58EFF}"/>
              </a:ext>
            </a:extLst>
          </p:cNvPr>
          <p:cNvSpPr txBox="1"/>
          <p:nvPr/>
        </p:nvSpPr>
        <p:spPr>
          <a:xfrm>
            <a:off x="586508" y="1461584"/>
            <a:ext cx="1101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논문의 방법론 살짝 변형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EF08E6A-169F-CA38-BCC3-B5D893D56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68" y="2027933"/>
            <a:ext cx="6949708" cy="392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868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10</a:t>
            </a:r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월</a:t>
            </a:r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(</a:t>
            </a:r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제주 학회 논문 계획</a:t>
            </a:r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)</a:t>
            </a:r>
            <a:endParaRPr lang="ko-KR" altLang="en-US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0C1C02-EEBB-F50E-F74E-C53001CB9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44C454-0A66-F0BE-D7F2-C94E86B58EFF}"/>
              </a:ext>
            </a:extLst>
          </p:cNvPr>
          <p:cNvSpPr txBox="1"/>
          <p:nvPr/>
        </p:nvSpPr>
        <p:spPr>
          <a:xfrm>
            <a:off x="586508" y="1461584"/>
            <a:ext cx="1101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논문 간단 요약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13EF3F-D9D0-2D0E-2F9A-069D7CCC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68" y="2281071"/>
            <a:ext cx="11014486" cy="340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31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10</a:t>
            </a:r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월</a:t>
            </a:r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(</a:t>
            </a:r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제주 학회 논문 계획</a:t>
            </a:r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)</a:t>
            </a:r>
            <a:endParaRPr lang="ko-KR" altLang="en-US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0C1C02-EEBB-F50E-F74E-C53001CB9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44C454-0A66-F0BE-D7F2-C94E86B58EFF}"/>
              </a:ext>
            </a:extLst>
          </p:cNvPr>
          <p:cNvSpPr txBox="1"/>
          <p:nvPr/>
        </p:nvSpPr>
        <p:spPr>
          <a:xfrm>
            <a:off x="586508" y="1461584"/>
            <a:ext cx="1101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논문 간단 요약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0C92FB-8071-833F-9923-41524F110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876" y="1609452"/>
            <a:ext cx="8867614" cy="426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528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10</a:t>
            </a:r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월</a:t>
            </a:r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(</a:t>
            </a:r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제주 학회 논문 계획</a:t>
            </a:r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)</a:t>
            </a:r>
            <a:endParaRPr lang="ko-KR" altLang="en-US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0C1C02-EEBB-F50E-F74E-C53001CB9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44C454-0A66-F0BE-D7F2-C94E86B58EFF}"/>
              </a:ext>
            </a:extLst>
          </p:cNvPr>
          <p:cNvSpPr txBox="1"/>
          <p:nvPr/>
        </p:nvSpPr>
        <p:spPr>
          <a:xfrm>
            <a:off x="586508" y="1461584"/>
            <a:ext cx="1101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논문 간단 요약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D060E3-BE97-91C5-C9AD-21EA23CEB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49" y="2010684"/>
            <a:ext cx="9153051" cy="394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46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활용 분야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0C1C02-EEBB-F50E-F74E-C53001CB9E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2E948C-ABF8-181D-BF4A-3CD1995A8146}"/>
              </a:ext>
            </a:extLst>
          </p:cNvPr>
          <p:cNvSpPr txBox="1"/>
          <p:nvPr/>
        </p:nvSpPr>
        <p:spPr>
          <a:xfrm>
            <a:off x="2506889" y="5496210"/>
            <a:ext cx="717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실제 자율주행 목적 활용 가능</a:t>
            </a: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645ECB8A-126A-6082-EE0A-489F9007B6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" t="-849" r="1457" b="3360"/>
          <a:stretch/>
        </p:blipFill>
        <p:spPr bwMode="auto">
          <a:xfrm>
            <a:off x="2249648" y="1667539"/>
            <a:ext cx="7692704" cy="333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화면 녹화 1">
            <a:hlinkClick r:id="" action="ppaction://media"/>
            <a:extLst>
              <a:ext uri="{FF2B5EF4-FFF2-40B4-BE49-F238E27FC236}">
                <a16:creationId xmlns:a16="http://schemas.microsoft.com/office/drawing/2014/main" id="{D98F64C4-A98F-071C-3055-820A625689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196850"/>
            <a:ext cx="12192000" cy="6464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D583FC-993A-668E-437E-A2B74015B214}"/>
              </a:ext>
            </a:extLst>
          </p:cNvPr>
          <p:cNvSpPr txBox="1"/>
          <p:nvPr/>
        </p:nvSpPr>
        <p:spPr>
          <a:xfrm>
            <a:off x="738908" y="8820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실제로 돌려본 결과</a:t>
            </a:r>
          </a:p>
        </p:txBody>
      </p:sp>
    </p:spTree>
    <p:extLst>
      <p:ext uri="{BB962C8B-B14F-4D97-AF65-F5344CB8AC3E}">
        <p14:creationId xmlns:p14="http://schemas.microsoft.com/office/powerpoint/2010/main" val="187366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10</a:t>
            </a:r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0C1C02-EEBB-F50E-F74E-C53001CB9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E0EDD3-322B-D91A-4823-E8DD472C39E6}"/>
              </a:ext>
            </a:extLst>
          </p:cNvPr>
          <p:cNvSpPr txBox="1"/>
          <p:nvPr/>
        </p:nvSpPr>
        <p:spPr>
          <a:xfrm>
            <a:off x="586508" y="1437370"/>
            <a:ext cx="110189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그림자 부분을 동적 포인트로 설정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(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그림자의 상당 수가 지표면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(plane)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에 있음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)</a:t>
            </a:r>
          </a:p>
          <a:p>
            <a:pPr marL="342900" indent="-342900" algn="just">
              <a:buAutoNum type="arabicPeriod"/>
            </a:pP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marL="342900" indent="-342900" algn="just">
              <a:buAutoNum type="arabicPeriod"/>
            </a:pP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3D-&gt;</a:t>
            </a:r>
            <a:r>
              <a:rPr lang="en-US" altLang="ko-KR" dirty="0" err="1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2D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변환 과정에서 공간에 대한 정보 손실과 정보 함량 과한 부분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(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이미지 양 끝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, z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축 높은 부분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?)</a:t>
            </a:r>
          </a:p>
          <a:p>
            <a:pPr marL="342900" indent="-342900" algn="just">
              <a:buAutoNum type="arabicPeriod"/>
            </a:pP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marL="342900" indent="-342900" algn="just">
              <a:buAutoNum type="arabicPeriod"/>
            </a:pP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marL="342900" indent="-342900" algn="just">
              <a:buAutoNum type="arabicPeriod"/>
            </a:pP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marL="342900" indent="-342900" algn="just">
              <a:buAutoNum type="arabicPeriod"/>
            </a:pP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  <a:sym typeface="Wingdings" panose="05000000000000000000" pitchFamily="2" charset="2"/>
              </a:rPr>
              <a:t>Plane Detection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  <a:sym typeface="Wingdings" panose="05000000000000000000" pitchFamily="2" charset="2"/>
              </a:rPr>
              <a:t>활용</a:t>
            </a: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  <a:sym typeface="Wingdings" panose="05000000000000000000" pitchFamily="2" charset="2"/>
            </a:endParaRPr>
          </a:p>
          <a:p>
            <a:pPr marL="285750" indent="-285750" algn="just">
              <a:buFont typeface="Wingdings" panose="05000000000000000000" pitchFamily="2" charset="2"/>
              <a:buChar char="à"/>
            </a:pP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  <a:sym typeface="Wingdings" panose="05000000000000000000" pitchFamily="2" charset="2"/>
            </a:endParaRPr>
          </a:p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  <a:sym typeface="Wingdings" panose="05000000000000000000" pitchFamily="2" charset="2"/>
              </a:rPr>
              <a:t>BEV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  <a:sym typeface="Wingdings" panose="05000000000000000000" pitchFamily="2" charset="2"/>
              </a:rPr>
              <a:t>로 위에서 본 걸 활용하여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  <a:sym typeface="Wingdings" panose="05000000000000000000" pitchFamily="2" charset="2"/>
              </a:rPr>
              <a:t>360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  <a:sym typeface="Wingdings" panose="05000000000000000000" pitchFamily="2" charset="2"/>
              </a:rPr>
              <a:t>도 활용하면서도 불필요한 </a:t>
            </a:r>
            <a:r>
              <a:rPr lang="ko-KR" altLang="en-US" dirty="0" err="1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  <a:sym typeface="Wingdings" panose="05000000000000000000" pitchFamily="2" charset="2"/>
              </a:rPr>
              <a:t>윗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  <a:sym typeface="Wingdings" panose="05000000000000000000" pitchFamily="2" charset="2"/>
              </a:rPr>
              <a:t> 부분 정보는 삭제</a:t>
            </a: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48002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EDACEA-2055-AB3C-BEF1-A7C659BD7D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FB36B3-05B1-8D86-9AEB-D961D4B896EF}"/>
              </a:ext>
            </a:extLst>
          </p:cNvPr>
          <p:cNvSpPr txBox="1"/>
          <p:nvPr/>
        </p:nvSpPr>
        <p:spPr>
          <a:xfrm>
            <a:off x="5504330" y="2547198"/>
            <a:ext cx="1183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err="1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QnA</a:t>
            </a:r>
            <a:endParaRPr lang="ko-KR" altLang="en-US" sz="3600" dirty="0"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770622-4EF0-A5F0-5D29-00CC4DB422E3}"/>
              </a:ext>
            </a:extLst>
          </p:cNvPr>
          <p:cNvSpPr txBox="1"/>
          <p:nvPr/>
        </p:nvSpPr>
        <p:spPr>
          <a:xfrm>
            <a:off x="2768599" y="3429000"/>
            <a:ext cx="6654800" cy="431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dirty="0">
                <a:solidFill>
                  <a:schemeClr val="tx1">
                    <a:lumMod val="6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9</a:t>
            </a:r>
            <a:r>
              <a:rPr lang="ko-KR" altLang="en-US" sz="2000" dirty="0">
                <a:solidFill>
                  <a:schemeClr val="tx1">
                    <a:lumMod val="6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월 </a:t>
            </a:r>
            <a:r>
              <a:rPr lang="en-US" altLang="ko-KR" sz="2000" dirty="0">
                <a:solidFill>
                  <a:schemeClr val="tx1">
                    <a:lumMod val="6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Overview </a:t>
            </a:r>
            <a:r>
              <a:rPr lang="ko-KR" altLang="en-US" sz="2000" dirty="0">
                <a:solidFill>
                  <a:schemeClr val="tx1">
                    <a:lumMod val="6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및 </a:t>
            </a:r>
            <a:r>
              <a:rPr lang="en-US" altLang="ko-KR" sz="2000" dirty="0">
                <a:solidFill>
                  <a:schemeClr val="tx1">
                    <a:lumMod val="6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10</a:t>
            </a:r>
            <a:r>
              <a:rPr lang="ko-KR" altLang="en-US" sz="2000" dirty="0">
                <a:solidFill>
                  <a:schemeClr val="tx1">
                    <a:lumMod val="6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월 논문 계획</a:t>
            </a:r>
          </a:p>
        </p:txBody>
      </p:sp>
    </p:spTree>
    <p:extLst>
      <p:ext uri="{BB962C8B-B14F-4D97-AF65-F5344CB8AC3E}">
        <p14:creationId xmlns:p14="http://schemas.microsoft.com/office/powerpoint/2010/main" val="1005293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9</a:t>
            </a:r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C8047-BD59-0666-C6FB-1B531359B00E}"/>
              </a:ext>
            </a:extLst>
          </p:cNvPr>
          <p:cNvSpPr txBox="1"/>
          <p:nvPr/>
        </p:nvSpPr>
        <p:spPr>
          <a:xfrm>
            <a:off x="586508" y="1431946"/>
            <a:ext cx="1101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추석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0C1C02-EEBB-F50E-F74E-C53001CB9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884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9</a:t>
            </a:r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C8047-BD59-0666-C6FB-1B531359B00E}"/>
              </a:ext>
            </a:extLst>
          </p:cNvPr>
          <p:cNvSpPr txBox="1"/>
          <p:nvPr/>
        </p:nvSpPr>
        <p:spPr>
          <a:xfrm>
            <a:off x="586508" y="1431946"/>
            <a:ext cx="1101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추석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(</a:t>
            </a:r>
            <a:r>
              <a:rPr lang="ko-KR" altLang="en-US" dirty="0" err="1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개척학기제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관련 모델 테스트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)</a:t>
            </a:r>
            <a:endParaRPr lang="ko-KR" altLang="en-US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0C1C02-EEBB-F50E-F74E-C53001CB9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264A26E-C5C5-04E6-BC2F-8EAAFFF55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68" y="2041886"/>
            <a:ext cx="7480515" cy="387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12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9</a:t>
            </a:r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C8047-BD59-0666-C6FB-1B531359B00E}"/>
              </a:ext>
            </a:extLst>
          </p:cNvPr>
          <p:cNvSpPr txBox="1"/>
          <p:nvPr/>
        </p:nvSpPr>
        <p:spPr>
          <a:xfrm>
            <a:off x="586508" y="1431946"/>
            <a:ext cx="11018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주어진 데이터 셋만 이용하면 재미가 없다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.</a:t>
            </a:r>
          </a:p>
          <a:p>
            <a:pPr algn="just"/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iPad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로 연구실 스캔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-&gt; </a:t>
            </a:r>
            <a:r>
              <a:rPr lang="en-US" altLang="ko-KR" dirty="0" err="1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PCD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제작</a:t>
            </a: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0C1C02-EEBB-F50E-F74E-C53001CB9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DF404A9-0896-EDD3-A0E5-D81B8921E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498" y="729673"/>
            <a:ext cx="6339364" cy="523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283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9</a:t>
            </a:r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C8047-BD59-0666-C6FB-1B531359B00E}"/>
              </a:ext>
            </a:extLst>
          </p:cNvPr>
          <p:cNvSpPr txBox="1"/>
          <p:nvPr/>
        </p:nvSpPr>
        <p:spPr>
          <a:xfrm>
            <a:off x="586508" y="1431946"/>
            <a:ext cx="11018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주어진 데이터 셋만 이용하면 재미가 없다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.</a:t>
            </a:r>
          </a:p>
          <a:p>
            <a:pPr algn="just"/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iPad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로 연구실 스캔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-&gt; </a:t>
            </a:r>
            <a:r>
              <a:rPr lang="en-US" altLang="ko-KR" dirty="0" err="1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PCD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제작</a:t>
            </a: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0C1C02-EEBB-F50E-F74E-C53001CB9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20878B3-6533-4D90-2974-7D0A92BD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481" y="1460207"/>
            <a:ext cx="6863009" cy="424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9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9</a:t>
            </a:r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C8047-BD59-0666-C6FB-1B531359B00E}"/>
              </a:ext>
            </a:extLst>
          </p:cNvPr>
          <p:cNvSpPr txBox="1"/>
          <p:nvPr/>
        </p:nvSpPr>
        <p:spPr>
          <a:xfrm>
            <a:off x="586508" y="1431946"/>
            <a:ext cx="11018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주어진 데이터 셋만 이용하면 재미가 없다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.</a:t>
            </a:r>
          </a:p>
          <a:p>
            <a:pPr algn="just"/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iPad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로 연구실 스캔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-&gt; </a:t>
            </a:r>
            <a:r>
              <a:rPr lang="en-US" altLang="ko-KR" dirty="0" err="1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PCD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제작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-&gt; </a:t>
            </a:r>
            <a:r>
              <a:rPr lang="en-US" altLang="ko-KR" dirty="0" err="1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knn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, </a:t>
            </a:r>
            <a:r>
              <a:rPr lang="en-US" altLang="ko-KR" dirty="0" err="1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PCA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기반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normal vector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계산 등 나름대로의 </a:t>
            </a:r>
            <a:r>
              <a:rPr lang="ko-KR" altLang="en-US" dirty="0" err="1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전처리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진행</a:t>
            </a: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0C1C02-EEBB-F50E-F74E-C53001CB9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65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9</a:t>
            </a:r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C8047-BD59-0666-C6FB-1B531359B00E}"/>
              </a:ext>
            </a:extLst>
          </p:cNvPr>
          <p:cNvSpPr txBox="1"/>
          <p:nvPr/>
        </p:nvSpPr>
        <p:spPr>
          <a:xfrm>
            <a:off x="586508" y="1431946"/>
            <a:ext cx="110189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semantic segmentation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성공</a:t>
            </a: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그러나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….</a:t>
            </a:r>
          </a:p>
          <a:p>
            <a:pPr algn="just"/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instance segmentation</a:t>
            </a:r>
          </a:p>
          <a:p>
            <a:pPr algn="just"/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(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의자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1,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의자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2, …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책상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1,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책상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2,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책상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3..)</a:t>
            </a:r>
          </a:p>
          <a:p>
            <a:pPr algn="just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은 이뤄지지 않음</a:t>
            </a: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0C1C02-EEBB-F50E-F74E-C53001CB9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D56F550-8FCE-7FFA-C072-2E067EFF0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401" y="1191338"/>
            <a:ext cx="7122089" cy="463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017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9</a:t>
            </a:r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C8047-BD59-0666-C6FB-1B531359B00E}"/>
              </a:ext>
            </a:extLst>
          </p:cNvPr>
          <p:cNvSpPr txBox="1"/>
          <p:nvPr/>
        </p:nvSpPr>
        <p:spPr>
          <a:xfrm>
            <a:off x="586508" y="1431946"/>
            <a:ext cx="110189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semantic segmentation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성공</a:t>
            </a: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그러나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….</a:t>
            </a:r>
          </a:p>
          <a:p>
            <a:pPr algn="just"/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instance segmentation</a:t>
            </a:r>
          </a:p>
          <a:p>
            <a:pPr algn="just"/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(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의자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1,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의자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2, …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책상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1,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책상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2,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책상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3..)</a:t>
            </a:r>
          </a:p>
          <a:p>
            <a:pPr algn="just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은 이뤄지지 않음</a:t>
            </a: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0C1C02-EEBB-F50E-F74E-C53001CB9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AB6857A-7B84-1F7C-C7CD-AC2A37915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625" y="1264249"/>
            <a:ext cx="7262865" cy="453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20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9</a:t>
            </a:r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C8047-BD59-0666-C6FB-1B531359B00E}"/>
              </a:ext>
            </a:extLst>
          </p:cNvPr>
          <p:cNvSpPr txBox="1"/>
          <p:nvPr/>
        </p:nvSpPr>
        <p:spPr>
          <a:xfrm>
            <a:off x="586508" y="1431946"/>
            <a:ext cx="110189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무식한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K-Means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시도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…</a:t>
            </a:r>
          </a:p>
          <a:p>
            <a:pPr algn="just"/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천장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바닥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벽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책상 등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…</a:t>
            </a:r>
          </a:p>
          <a:p>
            <a:pPr algn="just"/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넓은 물체들을 쪼개 버리는 문제점</a:t>
            </a: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0C1C02-EEBB-F50E-F74E-C53001CB9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E5270A2-AA97-54BC-86BE-22A9A0236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053" y="1257231"/>
            <a:ext cx="7851437" cy="487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216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259</TotalTime>
  <Words>361</Words>
  <Application>Microsoft Office PowerPoint</Application>
  <PresentationFormat>와이드스크린</PresentationFormat>
  <Paragraphs>92</Paragraphs>
  <Slides>18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9" baseType="lpstr">
      <vt:lpstr>Pretendard</vt:lpstr>
      <vt:lpstr>Pretendard ExtraBold</vt:lpstr>
      <vt:lpstr>Pretendard Variable Black</vt:lpstr>
      <vt:lpstr>Pretendard Variable Light</vt:lpstr>
      <vt:lpstr>Pretendard Variable SemiBold</vt:lpstr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민재 이</dc:creator>
  <cp:lastModifiedBy>이민재</cp:lastModifiedBy>
  <cp:revision>10</cp:revision>
  <dcterms:created xsi:type="dcterms:W3CDTF">2024-07-29T11:26:43Z</dcterms:created>
  <dcterms:modified xsi:type="dcterms:W3CDTF">2024-09-25T13:32:46Z</dcterms:modified>
</cp:coreProperties>
</file>